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1" r:id="rId5"/>
    <p:sldId id="262" r:id="rId6"/>
    <p:sldId id="256" r:id="rId7"/>
    <p:sldId id="279" r:id="rId8"/>
    <p:sldId id="264" r:id="rId9"/>
    <p:sldId id="258" r:id="rId10"/>
    <p:sldId id="266" r:id="rId11"/>
    <p:sldId id="272" r:id="rId12"/>
    <p:sldId id="268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F3C"/>
    <a:srgbClr val="50B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BE19-396C-405A-B22C-1ED67FFE909B}" type="datetimeFigureOut">
              <a:rPr lang="en-AU" smtClean="0"/>
              <a:t>28/03/2023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5C4-6A6B-4D4A-AE22-D55A14C0CB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966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BE19-396C-405A-B22C-1ED67FFE909B}" type="datetimeFigureOut">
              <a:rPr lang="en-AU" smtClean="0"/>
              <a:t>28/03/2023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5C4-6A6B-4D4A-AE22-D55A14C0CB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71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BE19-396C-405A-B22C-1ED67FFE909B}" type="datetimeFigureOut">
              <a:rPr lang="en-AU" smtClean="0"/>
              <a:t>28/03/2023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5C4-6A6B-4D4A-AE22-D55A14C0CB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762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BE19-396C-405A-B22C-1ED67FFE909B}" type="datetimeFigureOut">
              <a:rPr lang="en-AU" smtClean="0"/>
              <a:t>28/03/2023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5C4-6A6B-4D4A-AE22-D55A14C0CB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170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BE19-396C-405A-B22C-1ED67FFE909B}" type="datetimeFigureOut">
              <a:rPr lang="en-AU" smtClean="0"/>
              <a:t>28/03/2023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5C4-6A6B-4D4A-AE22-D55A14C0CB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444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BE19-396C-405A-B22C-1ED67FFE909B}" type="datetimeFigureOut">
              <a:rPr lang="en-AU" smtClean="0"/>
              <a:t>28/03/2023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5C4-6A6B-4D4A-AE22-D55A14C0CB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945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BE19-396C-405A-B22C-1ED67FFE909B}" type="datetimeFigureOut">
              <a:rPr lang="en-AU" smtClean="0"/>
              <a:t>28/03/2023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5C4-6A6B-4D4A-AE22-D55A14C0CB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084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BE19-396C-405A-B22C-1ED67FFE909B}" type="datetimeFigureOut">
              <a:rPr lang="en-AU" smtClean="0"/>
              <a:t>28/03/2023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5C4-6A6B-4D4A-AE22-D55A14C0CB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07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BE19-396C-405A-B22C-1ED67FFE909B}" type="datetimeFigureOut">
              <a:rPr lang="en-AU" smtClean="0"/>
              <a:t>28/03/2023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5C4-6A6B-4D4A-AE22-D55A14C0CB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77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BE19-396C-405A-B22C-1ED67FFE909B}" type="datetimeFigureOut">
              <a:rPr lang="en-AU" smtClean="0"/>
              <a:t>28/03/2023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5C4-6A6B-4D4A-AE22-D55A14C0CB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25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BE19-396C-405A-B22C-1ED67FFE909B}" type="datetimeFigureOut">
              <a:rPr lang="en-AU" smtClean="0"/>
              <a:t>28/03/2023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A5C4-6A6B-4D4A-AE22-D55A14C0CB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16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3BE19-396C-405A-B22C-1ED67FFE909B}" type="datetimeFigureOut">
              <a:rPr lang="en-AU" smtClean="0"/>
              <a:t>28/03/2023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A5C4-6A6B-4D4A-AE22-D55A14C0CB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88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ber.gov.au/acsc/repor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748028-D228-7C41-AAF2-C5A55F524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12" y="-105845"/>
            <a:ext cx="12365620" cy="6961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08D2A1-FCE9-A742-941B-7E4F327FCD2D}"/>
              </a:ext>
            </a:extLst>
          </p:cNvPr>
          <p:cNvSpPr txBox="1"/>
          <p:nvPr/>
        </p:nvSpPr>
        <p:spPr>
          <a:xfrm>
            <a:off x="914400" y="1303255"/>
            <a:ext cx="8888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eusa Next Std" pitchFamily="2" charset="77"/>
              </a:rPr>
              <a:t>Cyber Security in a School Context – what I know now!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C94EC-522E-014C-9DF3-3CF3E1AFFBAE}"/>
              </a:ext>
            </a:extLst>
          </p:cNvPr>
          <p:cNvSpPr txBox="1"/>
          <p:nvPr/>
        </p:nvSpPr>
        <p:spPr>
          <a:xfrm>
            <a:off x="914400" y="3850958"/>
            <a:ext cx="3684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0B2D2"/>
                </a:solidFill>
                <a:latin typeface="Poppins" pitchFamily="2" charset="77"/>
                <a:cs typeface="Poppins" pitchFamily="2" charset="77"/>
              </a:rPr>
              <a:t>Erica Thomas</a:t>
            </a:r>
          </a:p>
          <a:p>
            <a:endParaRPr lang="en-US" sz="2800" dirty="0">
              <a:solidFill>
                <a:srgbClr val="50B2D2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8955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D030-1698-49F7-ACB5-61A194E09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57188" indent="-357188">
              <a:lnSpc>
                <a:spcPct val="150000"/>
              </a:lnSpc>
            </a:pPr>
            <a:r>
              <a:rPr lang="en-US" dirty="0">
                <a:solidFill>
                  <a:srgbClr val="031F3C"/>
                </a:solidFill>
                <a:latin typeface="Poppins"/>
              </a:rPr>
              <a:t>High level of vigilance – ongoing. This is not an IT problem.</a:t>
            </a:r>
          </a:p>
          <a:p>
            <a:pPr marL="357188" indent="-357188">
              <a:lnSpc>
                <a:spcPct val="150000"/>
              </a:lnSpc>
            </a:pPr>
            <a:r>
              <a:rPr lang="en-US" dirty="0">
                <a:solidFill>
                  <a:srgbClr val="031F3C"/>
                </a:solidFill>
                <a:latin typeface="Poppins"/>
              </a:rPr>
              <a:t>Need more sophisticated monitoring – high cost</a:t>
            </a:r>
          </a:p>
          <a:p>
            <a:pPr marL="357188" indent="-357188">
              <a:lnSpc>
                <a:spcPct val="150000"/>
              </a:lnSpc>
            </a:pPr>
            <a:r>
              <a:rPr lang="en-US" dirty="0">
                <a:solidFill>
                  <a:srgbClr val="031F3C"/>
                </a:solidFill>
                <a:latin typeface="Poppins"/>
              </a:rPr>
              <a:t>Understand how long it takes to download existing data </a:t>
            </a:r>
          </a:p>
          <a:p>
            <a:pPr marL="357188" indent="-357188">
              <a:lnSpc>
                <a:spcPct val="150000"/>
              </a:lnSpc>
            </a:pPr>
            <a:r>
              <a:rPr lang="en-US" dirty="0">
                <a:solidFill>
                  <a:srgbClr val="031F3C"/>
                </a:solidFill>
                <a:latin typeface="Poppins"/>
              </a:rPr>
              <a:t>Staff training- ongoing</a:t>
            </a:r>
          </a:p>
          <a:p>
            <a:pPr marL="357188" indent="-357188">
              <a:lnSpc>
                <a:spcPct val="150000"/>
              </a:lnSpc>
            </a:pPr>
            <a:r>
              <a:rPr lang="en-US" dirty="0">
                <a:solidFill>
                  <a:srgbClr val="031F3C"/>
                </a:solidFill>
                <a:latin typeface="Poppins"/>
              </a:rPr>
              <a:t>Critical incident scenario and policy: Work with Exec</a:t>
            </a:r>
          </a:p>
          <a:p>
            <a:pPr marL="357188" indent="-357188">
              <a:lnSpc>
                <a:spcPct val="150000"/>
              </a:lnSpc>
            </a:pPr>
            <a:r>
              <a:rPr lang="en-US" dirty="0">
                <a:solidFill>
                  <a:srgbClr val="031F3C"/>
                </a:solidFill>
                <a:latin typeface="Poppins"/>
              </a:rPr>
              <a:t>Understanding this as a key risk/ fund staff training and IT processes and systems to protect/ Risk register</a:t>
            </a:r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0232F7-8CCC-422A-BA4F-D0F43CC3F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4352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6FE054-BE59-4197-9C4B-77AAF5C53041}"/>
              </a:ext>
            </a:extLst>
          </p:cNvPr>
          <p:cNvSpPr/>
          <p:nvPr/>
        </p:nvSpPr>
        <p:spPr>
          <a:xfrm>
            <a:off x="694765" y="255937"/>
            <a:ext cx="8207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eusa Next Std" pitchFamily="2" charset="77"/>
              </a:rPr>
              <a:t>Lessons for School Leaders</a:t>
            </a:r>
          </a:p>
        </p:txBody>
      </p:sp>
    </p:spTree>
    <p:extLst>
      <p:ext uri="{BB962C8B-B14F-4D97-AF65-F5344CB8AC3E}">
        <p14:creationId xmlns:p14="http://schemas.microsoft.com/office/powerpoint/2010/main" val="210416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mountain, city&#10;&#10;Description automatically generated">
            <a:extLst>
              <a:ext uri="{FF2B5EF4-FFF2-40B4-BE49-F238E27FC236}">
                <a16:creationId xmlns:a16="http://schemas.microsoft.com/office/drawing/2014/main" id="{4660A079-8AD8-924C-B403-FC7AAECC7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9101"/>
            <a:ext cx="12192000" cy="91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5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7CDA48-1AE9-8B4B-9587-B0B43B195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4352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1BD3D6-485E-4C44-B622-DF221136B047}"/>
              </a:ext>
            </a:extLst>
          </p:cNvPr>
          <p:cNvSpPr/>
          <p:nvPr/>
        </p:nvSpPr>
        <p:spPr>
          <a:xfrm>
            <a:off x="694766" y="2559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eusa Next Std" pitchFamily="2" charset="77"/>
              </a:rPr>
              <a:t>Background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5E67CE-87E9-4A3B-AB06-D03108B6D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3468" y="2401201"/>
            <a:ext cx="5272903" cy="36408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60363" indent="-360363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31F3C"/>
                </a:solidFill>
                <a:effectLst/>
                <a:uLnTx/>
                <a:uFillTx/>
                <a:latin typeface="Poppins"/>
                <a:cs typeface="Poppins" pitchFamily="2" charset="77"/>
              </a:rPr>
              <a:t>Critical incident for </a:t>
            </a:r>
            <a:r>
              <a:rPr lang="en-US" dirty="0">
                <a:solidFill>
                  <a:srgbClr val="031F3C"/>
                </a:solidFill>
                <a:latin typeface="Poppins"/>
                <a:cs typeface="Poppins" pitchFamily="2" charset="77"/>
              </a:rPr>
              <a:t>NGS Nov 2020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31F3C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360363" indent="-360363" defTabSz="457200">
              <a:lnSpc>
                <a:spcPct val="100000"/>
              </a:lnSpc>
              <a:spcBef>
                <a:spcPts val="0"/>
              </a:spcBef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31F3C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360363" indent="-360363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31F3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NGS had undergone a full cyber security </a:t>
            </a:r>
            <a:r>
              <a:rPr lang="en-US" dirty="0">
                <a:solidFill>
                  <a:srgbClr val="031F3C"/>
                </a:solidFill>
                <a:latin typeface="Poppins" pitchFamily="2" charset="77"/>
                <a:cs typeface="Poppins" pitchFamily="2" charset="77"/>
              </a:rPr>
              <a:t>r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31F3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eview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31F3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in July/ August 2020</a:t>
            </a:r>
          </a:p>
          <a:p>
            <a:pPr marL="360363" indent="-360363" defTabSz="457200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srgbClr val="031F3C"/>
              </a:solidFill>
              <a:latin typeface="Poppins" pitchFamily="2" charset="77"/>
              <a:cs typeface="Poppins" pitchFamily="2" charset="77"/>
            </a:endParaRPr>
          </a:p>
          <a:p>
            <a:pPr marL="360363" indent="-360363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31F3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Board had raised this as part of risk management</a:t>
            </a:r>
          </a:p>
          <a:p>
            <a:pPr marL="360363" indent="-360363" defTabSz="457200">
              <a:lnSpc>
                <a:spcPct val="100000"/>
              </a:lnSpc>
              <a:spcBef>
                <a:spcPts val="0"/>
              </a:spcBef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31F3C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31F3C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31F3C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8203B1D-3484-4147-B966-E9FC020027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3871" y="2401201"/>
            <a:ext cx="5360915" cy="331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1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13292-E425-4013-AB08-5F0CAB88B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0363" indent="-360363">
              <a:lnSpc>
                <a:spcPct val="150000"/>
              </a:lnSpc>
            </a:pPr>
            <a:r>
              <a:rPr lang="en-US" dirty="0">
                <a:solidFill>
                  <a:srgbClr val="031F3C"/>
                </a:solidFill>
              </a:rPr>
              <a:t>Saturday 7 November – timing/ ( had been our system for up to 10 days before the incident)</a:t>
            </a:r>
          </a:p>
          <a:p>
            <a:pPr marL="360363" indent="-360363">
              <a:lnSpc>
                <a:spcPct val="150000"/>
              </a:lnSpc>
            </a:pPr>
            <a:r>
              <a:rPr lang="en-US" dirty="0">
                <a:solidFill>
                  <a:srgbClr val="031F3C"/>
                </a:solidFill>
              </a:rPr>
              <a:t>Discovery and threat/ ransom – Over $1 million in crypto currency. Russian cyber criminals –same group who attacked Medibank</a:t>
            </a:r>
          </a:p>
          <a:p>
            <a:pPr marL="360363" indent="-360363">
              <a:lnSpc>
                <a:spcPct val="150000"/>
              </a:lnSpc>
            </a:pPr>
            <a:r>
              <a:rPr lang="en-US" dirty="0">
                <a:solidFill>
                  <a:srgbClr val="031F3C"/>
                </a:solidFill>
              </a:rPr>
              <a:t>School could not function. All services out; email, phones, printers, gates, learning management system,  data base, communication tools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D5FCF-976B-4246-9404-5415B5D42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4352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1F0AE0-28BD-47AE-90C9-16A0A863F433}"/>
              </a:ext>
            </a:extLst>
          </p:cNvPr>
          <p:cNvSpPr/>
          <p:nvPr/>
        </p:nvSpPr>
        <p:spPr>
          <a:xfrm>
            <a:off x="694766" y="2559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eusa Next Std" pitchFamily="2" charset="77"/>
              </a:rPr>
              <a:t>The Incident</a:t>
            </a:r>
          </a:p>
        </p:txBody>
      </p:sp>
    </p:spTree>
    <p:extLst>
      <p:ext uri="{BB962C8B-B14F-4D97-AF65-F5344CB8AC3E}">
        <p14:creationId xmlns:p14="http://schemas.microsoft.com/office/powerpoint/2010/main" val="177452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7CDA48-1AE9-8B4B-9587-B0B43B195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4352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1BD3D6-485E-4C44-B622-DF221136B047}"/>
              </a:ext>
            </a:extLst>
          </p:cNvPr>
          <p:cNvSpPr/>
          <p:nvPr/>
        </p:nvSpPr>
        <p:spPr>
          <a:xfrm>
            <a:off x="694766" y="255937"/>
            <a:ext cx="7631545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eusa Next Std"/>
              </a:rPr>
              <a:t>Leading the response</a:t>
            </a:r>
            <a:endParaRPr lang="en-US" sz="5400" b="1" dirty="0">
              <a:solidFill>
                <a:schemeClr val="bg1"/>
              </a:solidFill>
              <a:latin typeface="Neusa Next St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26F8B-545E-D548-A019-C7821DB55D3A}"/>
              </a:ext>
            </a:extLst>
          </p:cNvPr>
          <p:cNvSpPr txBox="1"/>
          <p:nvPr/>
        </p:nvSpPr>
        <p:spPr>
          <a:xfrm>
            <a:off x="735955" y="1718420"/>
            <a:ext cx="10722757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31F3C"/>
                </a:solidFill>
                <a:latin typeface="Poppins"/>
                <a:cs typeface="Poppins" pitchFamily="2" charset="77"/>
              </a:rPr>
              <a:t>School/ Role of Principal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Understand the situation – non technical/ Ethical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Critical calendar impacts – HSC + Year 7 -10 exams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Consider whether the School is operational (NGS 24 hours)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Critical Incident Plan –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Establish communication channel/ key messaging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Insurance broker (AON) – technical/ communications/ legal – specialist help</a:t>
            </a:r>
            <a:endParaRPr lang="en-US" dirty="0">
              <a:solidFill>
                <a:srgbClr val="031F3C"/>
              </a:solidFill>
              <a:latin typeface="Poppins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 pitchFamily="2" charset="77"/>
                <a:cs typeface="Poppins" pitchFamily="2" charset="77"/>
              </a:rPr>
              <a:t>Police/ Federal Police/ Cyber crime reporting – no clear reporting lines  </a:t>
            </a:r>
            <a:r>
              <a:rPr lang="en-US" sz="2400" dirty="0" err="1">
                <a:hlinkClick r:id="rId3"/>
              </a:rPr>
              <a:t>ReportCyber</a:t>
            </a:r>
            <a:r>
              <a:rPr lang="en-US" sz="2400" dirty="0">
                <a:hlinkClick r:id="rId3"/>
              </a:rPr>
              <a:t> | Cyber.gov.au</a:t>
            </a:r>
            <a:r>
              <a:rPr lang="en-US" sz="2400" dirty="0"/>
              <a:t>   (This is improving)</a:t>
            </a:r>
            <a:endParaRPr lang="en-US" sz="2400" dirty="0">
              <a:solidFill>
                <a:srgbClr val="031F3C"/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Student, parent, staff, IT team –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Data Breach?</a:t>
            </a:r>
          </a:p>
          <a:p>
            <a:endParaRPr lang="en-US" sz="2400" dirty="0">
              <a:solidFill>
                <a:srgbClr val="031F3C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798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59EF5D-ABC3-8C4C-8BD9-4D49999E9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43520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379CA7D-1AED-4223-90F1-0C9B909A5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85" y="1931572"/>
            <a:ext cx="4459941" cy="43885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altLang="en-US" sz="2000" dirty="0">
                <a:solidFill>
                  <a:srgbClr val="031F3C"/>
                </a:solidFill>
                <a:latin typeface="Poppins"/>
              </a:rPr>
              <a:t>Newcastle Grammar School will find out this week if any of its data has been stolen, following a ransomware cyber attack which saw criminals encrypt and destroy part of its network.</a:t>
            </a:r>
            <a:br>
              <a:rPr lang="en-US" altLang="en-US" sz="2000" dirty="0">
                <a:solidFill>
                  <a:srgbClr val="031F3C"/>
                </a:solidFill>
                <a:latin typeface="Poppins"/>
              </a:rPr>
            </a:br>
            <a:endParaRPr lang="en-US" dirty="0">
              <a:latin typeface="Poppins"/>
              <a:cs typeface="Arial" panose="020B0604020202020204" pitchFamily="34" charset="0"/>
            </a:endParaRPr>
          </a:p>
          <a:p>
            <a:pPr marL="342900" marR="0" lvl="0" indent="-3429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</a:pPr>
            <a:r>
              <a:rPr lang="en-US" altLang="en-US" sz="2000" dirty="0">
                <a:solidFill>
                  <a:srgbClr val="031F3C"/>
                </a:solidFill>
                <a:latin typeface="Poppins"/>
              </a:rPr>
              <a:t>Head of School Erica Thomas said having cyber insurance allowed the school to </a:t>
            </a:r>
            <a:r>
              <a:rPr lang="en-US" altLang="en-US" sz="2000" dirty="0" err="1">
                <a:solidFill>
                  <a:srgbClr val="031F3C"/>
                </a:solidFill>
                <a:latin typeface="Poppins"/>
              </a:rPr>
              <a:t>organise</a:t>
            </a:r>
            <a:r>
              <a:rPr lang="en-US" altLang="en-US" sz="2000" dirty="0">
                <a:solidFill>
                  <a:srgbClr val="031F3C"/>
                </a:solidFill>
                <a:latin typeface="Poppins"/>
              </a:rPr>
              <a:t> a team of specialists to fight and restore some of its system, begin a forensic investigation into whether data had been stolen, manage communication and look at any legal ramifications if there has been a data breach.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61535-4482-4B5F-8E41-B7DB9A710C82}"/>
              </a:ext>
            </a:extLst>
          </p:cNvPr>
          <p:cNvSpPr/>
          <p:nvPr/>
        </p:nvSpPr>
        <p:spPr>
          <a:xfrm>
            <a:off x="694764" y="255937"/>
            <a:ext cx="10861131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5400" b="1" dirty="0">
                <a:solidFill>
                  <a:schemeClr val="bg1"/>
                </a:solidFill>
                <a:latin typeface="Neusa Next Std"/>
              </a:rPr>
              <a:t>NGS Counts Cost of Cyber Attack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0C1DD81-C0E2-464A-AE7F-140BA7C14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26" y="1521665"/>
            <a:ext cx="7460974" cy="52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2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7CDA48-1AE9-8B4B-9587-B0B43B195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4352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1BD3D6-485E-4C44-B622-DF221136B047}"/>
              </a:ext>
            </a:extLst>
          </p:cNvPr>
          <p:cNvSpPr/>
          <p:nvPr/>
        </p:nvSpPr>
        <p:spPr>
          <a:xfrm>
            <a:off x="694766" y="255937"/>
            <a:ext cx="6895352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eusa Next Std"/>
              </a:rPr>
              <a:t>IT Response Response  </a:t>
            </a:r>
            <a:endParaRPr lang="en-US" sz="5400" b="1" dirty="0">
              <a:solidFill>
                <a:schemeClr val="bg1"/>
              </a:solidFill>
              <a:latin typeface="Neusa Next Std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9AB042-0D80-C443-B139-53C5DB4555DD}"/>
              </a:ext>
            </a:extLst>
          </p:cNvPr>
          <p:cNvSpPr/>
          <p:nvPr/>
        </p:nvSpPr>
        <p:spPr>
          <a:xfrm>
            <a:off x="694766" y="1788722"/>
            <a:ext cx="727934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dirty="0">
                <a:solidFill>
                  <a:srgbClr val="50B2D2"/>
                </a:solidFill>
                <a:latin typeface="Poppins"/>
                <a:cs typeface="Poppins" pitchFamily="2" charset="77"/>
              </a:rPr>
              <a:t>First 24-72 hours</a:t>
            </a:r>
            <a:endParaRPr lang="en-US" sz="3200" dirty="0">
              <a:solidFill>
                <a:srgbClr val="50B2D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26F8B-545E-D548-A019-C7821DB55D3A}"/>
              </a:ext>
            </a:extLst>
          </p:cNvPr>
          <p:cNvSpPr txBox="1"/>
          <p:nvPr/>
        </p:nvSpPr>
        <p:spPr>
          <a:xfrm>
            <a:off x="847163" y="2727015"/>
            <a:ext cx="8252011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31F3C"/>
                </a:solidFill>
                <a:latin typeface="Poppins"/>
                <a:cs typeface="Poppins" pitchFamily="2" charset="77"/>
              </a:rPr>
              <a:t>IT</a:t>
            </a:r>
            <a:endParaRPr lang="en-US" sz="2400" b="1" dirty="0">
              <a:solidFill>
                <a:srgbClr val="031F3C"/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Contacted threat actor to determine who/what/why? Dark web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Disable all internet links and isolate affected servers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Verify what backups available for restore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Consult with specialist IT and service providers as well as our providers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Build a recovery plan around available resources</a:t>
            </a:r>
          </a:p>
          <a:p>
            <a:endParaRPr lang="en-US" sz="2400" dirty="0">
              <a:solidFill>
                <a:srgbClr val="031F3C"/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31F3C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200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7CDA48-1AE9-8B4B-9587-B0B43B195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4352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1BD3D6-485E-4C44-B622-DF221136B047}"/>
              </a:ext>
            </a:extLst>
          </p:cNvPr>
          <p:cNvSpPr/>
          <p:nvPr/>
        </p:nvSpPr>
        <p:spPr>
          <a:xfrm>
            <a:off x="694766" y="255937"/>
            <a:ext cx="6895352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eusa Next Std"/>
              </a:rPr>
              <a:t>IT Team’s Response  </a:t>
            </a:r>
            <a:endParaRPr lang="en-US" sz="5400" b="1" dirty="0">
              <a:solidFill>
                <a:schemeClr val="bg1"/>
              </a:solidFill>
              <a:latin typeface="Neusa Next Std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9AB042-0D80-C443-B139-53C5DB4555DD}"/>
              </a:ext>
            </a:extLst>
          </p:cNvPr>
          <p:cNvSpPr/>
          <p:nvPr/>
        </p:nvSpPr>
        <p:spPr>
          <a:xfrm>
            <a:off x="694766" y="1788722"/>
            <a:ext cx="727934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dirty="0">
                <a:solidFill>
                  <a:srgbClr val="50B2D2"/>
                </a:solidFill>
                <a:latin typeface="Poppins"/>
                <a:cs typeface="Poppins" pitchFamily="2" charset="77"/>
              </a:rPr>
              <a:t>Following 4 weeks</a:t>
            </a:r>
            <a:endParaRPr lang="en-US" sz="3200" dirty="0">
              <a:solidFill>
                <a:srgbClr val="50B2D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26F8B-545E-D548-A019-C7821DB55D3A}"/>
              </a:ext>
            </a:extLst>
          </p:cNvPr>
          <p:cNvSpPr txBox="1"/>
          <p:nvPr/>
        </p:nvSpPr>
        <p:spPr>
          <a:xfrm>
            <a:off x="847163" y="2727015"/>
            <a:ext cx="8252011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Key Points:</a:t>
            </a:r>
            <a:endParaRPr lang="en-US" sz="2400" dirty="0">
              <a:solidFill>
                <a:srgbClr val="031F3C"/>
              </a:solidFill>
              <a:latin typeface="Poppins" pitchFamily="2" charset="77"/>
              <a:cs typeface="Poppins" pitchFamily="2" charset="77"/>
            </a:endParaRPr>
          </a:p>
          <a:p>
            <a:endParaRPr lang="en-US" sz="2400" dirty="0">
              <a:solidFill>
                <a:srgbClr val="031F3C"/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Restore services that were available</a:t>
            </a:r>
            <a:endParaRPr lang="en-US" sz="2400" dirty="0">
              <a:solidFill>
                <a:srgbClr val="031F3C"/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Redesign services where necessary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Rebuild rather than restore where possible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Remove all possible threat vectors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Implement redesigned backup strategy</a:t>
            </a:r>
            <a:endParaRPr lang="en-US" sz="2400" dirty="0">
              <a:solidFill>
                <a:srgbClr val="031F3C"/>
              </a:solidFill>
              <a:latin typeface="Poppins" pitchFamily="2" charset="77"/>
              <a:cs typeface="Poppins" pitchFamily="2" charset="77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31F3C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012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7CDA48-1AE9-8B4B-9587-B0B43B195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4352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1BD3D6-485E-4C44-B622-DF221136B047}"/>
              </a:ext>
            </a:extLst>
          </p:cNvPr>
          <p:cNvSpPr/>
          <p:nvPr/>
        </p:nvSpPr>
        <p:spPr>
          <a:xfrm>
            <a:off x="694765" y="255937"/>
            <a:ext cx="8207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eusa Next Std" pitchFamily="2" charset="77"/>
              </a:rPr>
              <a:t>Long Term Impacts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9AB042-0D80-C443-B139-53C5DB4555DD}"/>
              </a:ext>
            </a:extLst>
          </p:cNvPr>
          <p:cNvSpPr/>
          <p:nvPr/>
        </p:nvSpPr>
        <p:spPr>
          <a:xfrm>
            <a:off x="643965" y="1964796"/>
            <a:ext cx="9202269" cy="49552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b="1" dirty="0">
                <a:solidFill>
                  <a:srgbClr val="031F3C"/>
                </a:solidFill>
                <a:latin typeface="Poppins"/>
                <a:cs typeface="Poppins" pitchFamily="2" charset="77"/>
              </a:rPr>
              <a:t>Reputation: </a:t>
            </a: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Build reputation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through honest communications,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Careful management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Data breach – moral v legal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obligation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 b="1" dirty="0">
                <a:solidFill>
                  <a:srgbClr val="031F3C"/>
                </a:solidFill>
                <a:latin typeface="Poppins"/>
                <a:cs typeface="Poppins" pitchFamily="2" charset="77"/>
              </a:rPr>
              <a:t>Operational</a:t>
            </a: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: Data loss,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31F3C"/>
                </a:solidFill>
                <a:latin typeface="Poppins"/>
                <a:cs typeface="Poppins" pitchFamily="2" charset="77"/>
              </a:rPr>
              <a:t>Systems trust, staff training</a:t>
            </a:r>
          </a:p>
          <a:p>
            <a:endParaRPr lang="en-US" sz="3200" dirty="0">
              <a:solidFill>
                <a:srgbClr val="031F3C"/>
              </a:solidFill>
              <a:latin typeface="Poppins" pitchFamily="2" charset="77"/>
              <a:cs typeface="Poppins" pitchFamily="2" charset="77"/>
            </a:endParaRPr>
          </a:p>
          <a:p>
            <a:endParaRPr lang="en-US" sz="3200" dirty="0">
              <a:solidFill>
                <a:srgbClr val="031F3C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A284A7-9F23-4EED-B9BA-CA3FD39B7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457" y="2212673"/>
            <a:ext cx="6059949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8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43ED450DC63E4097CBDF071A954B98" ma:contentTypeVersion="10" ma:contentTypeDescription="Create a new document." ma:contentTypeScope="" ma:versionID="fb7e41d458df3149e25165d245c6c159">
  <xsd:schema xmlns:xsd="http://www.w3.org/2001/XMLSchema" xmlns:xs="http://www.w3.org/2001/XMLSchema" xmlns:p="http://schemas.microsoft.com/office/2006/metadata/properties" xmlns:ns3="372d1eac-122e-4cc4-bbe4-c28b5a13070f" xmlns:ns4="079d5fa5-9fe3-4c21-9966-212a7776839b" targetNamespace="http://schemas.microsoft.com/office/2006/metadata/properties" ma:root="true" ma:fieldsID="cede35460cf4ac1c70e891b5a8329cf7" ns3:_="" ns4:_="">
    <xsd:import namespace="372d1eac-122e-4cc4-bbe4-c28b5a13070f"/>
    <xsd:import namespace="079d5fa5-9fe3-4c21-9966-212a777683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d1eac-122e-4cc4-bbe4-c28b5a1307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d5fa5-9fe3-4c21-9966-212a77768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6D2C6D-8650-4454-98BF-CC891B64E85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079d5fa5-9fe3-4c21-9966-212a7776839b"/>
    <ds:schemaRef ds:uri="372d1eac-122e-4cc4-bbe4-c28b5a13070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39F675-85FD-4C5A-A35E-B0BBD8380E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D870E9-64D5-4353-ADEE-1DBFC5D26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2d1eac-122e-4cc4-bbe4-c28b5a13070f"/>
    <ds:schemaRef ds:uri="079d5fa5-9fe3-4c21-9966-212a777683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</TotalTime>
  <Words>493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Neusa Next Std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Thomas</dc:creator>
  <cp:lastModifiedBy>Erica Thomas</cp:lastModifiedBy>
  <cp:revision>340</cp:revision>
  <dcterms:created xsi:type="dcterms:W3CDTF">2021-05-10T05:33:39Z</dcterms:created>
  <dcterms:modified xsi:type="dcterms:W3CDTF">2023-03-27T21:08:48Z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0x0101009543ED450DC63E4097CBDF071A954B98</vt:lpwstr>
  </property>
</Properties>
</file>